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40" r:id="rId1"/>
  </p:sldMasterIdLst>
  <p:notesMasterIdLst>
    <p:notesMasterId r:id="rId21"/>
  </p:notesMasterIdLst>
  <p:sldIdLst>
    <p:sldId id="14703" r:id="rId2"/>
    <p:sldId id="17136" r:id="rId3"/>
    <p:sldId id="17139" r:id="rId4"/>
    <p:sldId id="17141" r:id="rId5"/>
    <p:sldId id="17140" r:id="rId6"/>
    <p:sldId id="17142" r:id="rId7"/>
    <p:sldId id="17143" r:id="rId8"/>
    <p:sldId id="17145" r:id="rId9"/>
    <p:sldId id="17144" r:id="rId10"/>
    <p:sldId id="17148" r:id="rId11"/>
    <p:sldId id="17149" r:id="rId12"/>
    <p:sldId id="17162" r:id="rId13"/>
    <p:sldId id="1036" r:id="rId14"/>
    <p:sldId id="16937" r:id="rId15"/>
    <p:sldId id="17157" r:id="rId16"/>
    <p:sldId id="17156" r:id="rId17"/>
    <p:sldId id="17159" r:id="rId18"/>
    <p:sldId id="17158" r:id="rId19"/>
    <p:sldId id="17131" r:id="rId20"/>
  </p:sldIdLst>
  <p:sldSz cx="12192000" cy="6858000"/>
  <p:notesSz cx="6889750" cy="100187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CB5411-3FF4-4F30-A8EF-1445D61FD4EB}">
          <p14:sldIdLst>
            <p14:sldId id="14703"/>
            <p14:sldId id="17136"/>
            <p14:sldId id="17139"/>
            <p14:sldId id="17141"/>
            <p14:sldId id="17140"/>
            <p14:sldId id="17142"/>
            <p14:sldId id="17143"/>
            <p14:sldId id="17145"/>
            <p14:sldId id="17144"/>
            <p14:sldId id="17148"/>
            <p14:sldId id="17149"/>
            <p14:sldId id="17162"/>
            <p14:sldId id="1036"/>
            <p14:sldId id="16937"/>
            <p14:sldId id="17157"/>
            <p14:sldId id="17156"/>
            <p14:sldId id="17159"/>
            <p14:sldId id="17158"/>
          </p14:sldIdLst>
        </p14:section>
        <p14:section name="제목 없는 구역" id="{8351CA30-8F57-48CA-BBEE-9D01FF1B44EE}">
          <p14:sldIdLst>
            <p14:sldId id="171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윤재목사" initials="이" lastIdx="1" clrIdx="0">
    <p:extLst>
      <p:ext uri="{19B8F6BF-5375-455C-9EA6-DF929625EA0E}">
        <p15:presenceInfo xmlns:p15="http://schemas.microsoft.com/office/powerpoint/2012/main" userId="이윤재목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925"/>
    <a:srgbClr val="FFFF99"/>
    <a:srgbClr val="FFFFCC"/>
    <a:srgbClr val="903230"/>
    <a:srgbClr val="FF9900"/>
    <a:srgbClr val="336600"/>
    <a:srgbClr val="3333FF"/>
    <a:srgbClr val="CC00FF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2097" autoAdjust="0"/>
  </p:normalViewPr>
  <p:slideViewPr>
    <p:cSldViewPr>
      <p:cViewPr varScale="1">
        <p:scale>
          <a:sx n="90" d="100"/>
          <a:sy n="90" d="100"/>
        </p:scale>
        <p:origin x="67" y="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3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6" y="4758890"/>
            <a:ext cx="551180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02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9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6039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F2C9B25-F653-4D0C-8A3F-9D9BC399A5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99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C9B25-F653-4D0C-8A3F-9D9BC399A53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644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C9B25-F653-4D0C-8A3F-9D9BC399A53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74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FF9B4-7835-48BF-857A-5411E5C133D6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7B73-DB09-4F90-8AE2-CEB28F2DB9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39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2938B-D1E6-4685-B6D5-7966126FED94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BFD2-0409-4BE0-B252-BDD0FF0271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22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20603-1B9B-462A-BDFE-9F5D896CD6D2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EEEF-97EC-4BAE-8CDE-4276CE0ED3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791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F9C18-D6D2-4D2F-8277-3BDA4E1DDE51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1770-82AD-4CC1-AA27-18236982BD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884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76F74-13AD-499E-B074-9CA31BEC30AF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CB138-0FAC-4660-89EE-C6DEA2AFD4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0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B4C40-7DDE-4D1D-BBB6-486941CAED65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8E138-3828-4E35-ACDA-6E3A3BED42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9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48C02-A3EE-4DBF-A5C0-40F42E7AB854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7227-149D-4F6F-9CE8-281EEA890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54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B8D17-1842-4BBD-BE2B-D7C50F9AF138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2119-8EC1-4365-9D8C-FC3897569E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50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DDB2A-82DA-4706-8395-99C5CAC542F9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1205-C1CE-4FD7-9F42-4CC327A6A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2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E1B6A-27BA-460E-A795-1ECF03E59A0D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8FFE-429F-4FAC-8617-6C62E75739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15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8BFA0-C6FE-4C02-B82A-90BCDF94770C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9482-F964-434F-9A29-3EBF50F4C0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9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C830DF-61CF-4BC4-BFBF-04C878F570E7}" type="datetimeFigureOut">
              <a:rPr lang="en-US" altLang="ko-KR"/>
              <a:pPr/>
              <a:t>7/15/2025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26EE14-D894-4307-8D5C-5F7106E7C1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4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1" r:id="rId1"/>
    <p:sldLayoutId id="2147488142" r:id="rId2"/>
    <p:sldLayoutId id="2147488143" r:id="rId3"/>
    <p:sldLayoutId id="2147488144" r:id="rId4"/>
    <p:sldLayoutId id="2147488145" r:id="rId5"/>
    <p:sldLayoutId id="2147488146" r:id="rId6"/>
    <p:sldLayoutId id="2147488147" r:id="rId7"/>
    <p:sldLayoutId id="2147488148" r:id="rId8"/>
    <p:sldLayoutId id="2147488149" r:id="rId9"/>
    <p:sldLayoutId id="2147488150" r:id="rId10"/>
    <p:sldLayoutId id="214748815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%2057&amp;version=NIV#fen-NIV-14772c" TargetMode="External"/><Relationship Id="rId2" Type="http://schemas.openxmlformats.org/officeDocument/2006/relationships/hyperlink" Target="https://www.biblegateway.com/passage/?search=Psalm%2057&amp;version=NIV#fen-NIV-14770b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estudytools.com/psalms/52-6.html" TargetMode="External"/><Relationship Id="rId3" Type="http://schemas.openxmlformats.org/officeDocument/2006/relationships/hyperlink" Target="https://www.biblestudytools.com/psalms/52-1.html" TargetMode="External"/><Relationship Id="rId7" Type="http://schemas.openxmlformats.org/officeDocument/2006/relationships/hyperlink" Target="https://www.biblestudytools.com/psalms/52-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estudytools.com/psalms/52-4.html" TargetMode="External"/><Relationship Id="rId11" Type="http://schemas.openxmlformats.org/officeDocument/2006/relationships/hyperlink" Target="https://www.biblestudytools.com/psalms/52-9.html" TargetMode="External"/><Relationship Id="rId5" Type="http://schemas.openxmlformats.org/officeDocument/2006/relationships/hyperlink" Target="https://www.biblestudytools.com/psalms/52-3.html" TargetMode="External"/><Relationship Id="rId10" Type="http://schemas.openxmlformats.org/officeDocument/2006/relationships/hyperlink" Target="https://www.biblestudytools.com/psalms/52-8.html" TargetMode="External"/><Relationship Id="rId4" Type="http://schemas.openxmlformats.org/officeDocument/2006/relationships/hyperlink" Target="https://www.biblestudytools.com/psalms/52-2.html" TargetMode="External"/><Relationship Id="rId9" Type="http://schemas.openxmlformats.org/officeDocument/2006/relationships/hyperlink" Target="https://www.biblestudytools.com/psalms/52-7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estudytools.com/psalms/34-7.html" TargetMode="External"/><Relationship Id="rId3" Type="http://schemas.openxmlformats.org/officeDocument/2006/relationships/hyperlink" Target="https://www.biblestudytools.com/psalms/34-2.html" TargetMode="External"/><Relationship Id="rId7" Type="http://schemas.openxmlformats.org/officeDocument/2006/relationships/hyperlink" Target="https://www.biblestudytools.com/psalms/34-6.html" TargetMode="External"/><Relationship Id="rId2" Type="http://schemas.openxmlformats.org/officeDocument/2006/relationships/hyperlink" Target="https://www.biblestudytools.com/psalms/34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estudytools.com/psalms/34-5.html" TargetMode="External"/><Relationship Id="rId11" Type="http://schemas.openxmlformats.org/officeDocument/2006/relationships/hyperlink" Target="https://www.biblestudytools.com/psalms/34-10.html" TargetMode="External"/><Relationship Id="rId5" Type="http://schemas.openxmlformats.org/officeDocument/2006/relationships/hyperlink" Target="https://www.biblestudytools.com/psalms/34-4.html" TargetMode="External"/><Relationship Id="rId10" Type="http://schemas.openxmlformats.org/officeDocument/2006/relationships/hyperlink" Target="https://www.biblestudytools.com/psalms/34-9.html" TargetMode="External"/><Relationship Id="rId4" Type="http://schemas.openxmlformats.org/officeDocument/2006/relationships/hyperlink" Target="https://www.biblestudytools.com/psalms/34-3.html" TargetMode="External"/><Relationship Id="rId9" Type="http://schemas.openxmlformats.org/officeDocument/2006/relationships/hyperlink" Target="https://www.biblestudytools.com/psalms/34-8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12191999" cy="6858000"/>
          </a:xfrm>
          <a:prstGeom prst="rect">
            <a:avLst/>
          </a:prstGeom>
        </p:spPr>
      </p:pic>
      <p:sp>
        <p:nvSpPr>
          <p:cNvPr id="3" name="부제 3"/>
          <p:cNvSpPr txBox="1">
            <a:spLocks/>
          </p:cNvSpPr>
          <p:nvPr/>
        </p:nvSpPr>
        <p:spPr bwMode="auto">
          <a:xfrm>
            <a:off x="1595499" y="1484784"/>
            <a:ext cx="878649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  <a:defRPr/>
            </a:pPr>
            <a:r>
              <a:rPr kumimoji="0"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David and Psalms </a:t>
            </a:r>
            <a:endParaRPr kumimoji="0" lang="ko-KR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부제 3">
            <a:extLst>
              <a:ext uri="{FF2B5EF4-FFF2-40B4-BE49-F238E27FC236}">
                <a16:creationId xmlns:a16="http://schemas.microsoft.com/office/drawing/2014/main" id="{13E2923C-A0A9-45C9-84BD-CE30EA8645E5}"/>
              </a:ext>
            </a:extLst>
          </p:cNvPr>
          <p:cNvSpPr txBox="1">
            <a:spLocks/>
          </p:cNvSpPr>
          <p:nvPr/>
        </p:nvSpPr>
        <p:spPr bwMode="auto">
          <a:xfrm>
            <a:off x="3431702" y="3689648"/>
            <a:ext cx="511408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  <a:defRPr/>
            </a:pPr>
            <a:r>
              <a:rPr kumimoji="0" lang="en-US" altLang="ko-KR" sz="4400" b="0" dirty="0">
                <a:latin typeface="+mn-ea"/>
                <a:ea typeface="+mn-ea"/>
              </a:rPr>
              <a:t> </a:t>
            </a:r>
            <a:endParaRPr kumimoji="0" lang="ko-KR" altLang="en-US" sz="44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373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74F1D-82B3-4978-B608-3135489B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526960" cy="1143000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63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DAB4B0-2592-4B1E-B2C8-8894090EC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0972800" cy="5314073"/>
          </a:xfrm>
        </p:spPr>
        <p:txBody>
          <a:bodyPr/>
          <a:lstStyle/>
          <a:p>
            <a:pPr marR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24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Thirsty 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i="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Ps 63:1, </a:t>
            </a:r>
            <a:r>
              <a:rPr lang="en-US" sz="1800" b="0" i="0" dirty="0">
                <a:solidFill>
                  <a:srgbClr val="0013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You, God, are my God, earnestly I seek you; I thirst for you, my whole being longs for you, in a dry and parched land where there is no water.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Jer</a:t>
            </a: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14:6, “The deer of the field give birth, but they abandon it, for there is no grass; the wild donkeys stand on the high hills, panting like wild dogs; their eyes fail because there is no grass.”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Amos 4:8, “Two or three cities have wandered to a city to drink water, but they have not been satisfied; yet you have not returned to me, declares the LORD.” 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Ps 143:6, “I spread out my hands to you; my soul thirsts for you like a dry land (Selah)” (Psalm 143:6). </a:t>
            </a:r>
            <a:br>
              <a:rPr lang="en-US" sz="1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2) Lack of God’s Presence</a:t>
            </a:r>
            <a:endParaRPr lang="en-US" sz="24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Ps 63:2, To see Thy power and Thy glory, so as I have seen 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Ps 42:1-2, Like a thirsty deer, I long for the Lord. “Where is your God?” This question hurts the most. Because of it, I am discouraged and anxious. 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1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65945D-6D07-4B05-9585-E1312E64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688"/>
            <a:ext cx="10972800" cy="1143000"/>
          </a:xfrm>
        </p:spPr>
        <p:txBody>
          <a:bodyPr/>
          <a:lstStyle/>
          <a:p>
            <a:pPr marL="0" marR="0" indent="0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3) Finding a way to get closer to God</a:t>
            </a:r>
            <a:br>
              <a:rPr lang="en-US" sz="2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 </a:t>
            </a:r>
            <a:r>
              <a:rPr lang="en-US" sz="24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63:6, When I remember Thee upon my bed, and meditate on Thee in the night watches.</a:t>
            </a:r>
            <a:br>
              <a:rPr lang="en-US" sz="2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A62F1-7E1D-477F-B49A-7C1B91EA9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332567"/>
            <a:ext cx="10972800" cy="4525433"/>
          </a:xfrm>
        </p:spPr>
        <p:txBody>
          <a:bodyPr/>
          <a:lstStyle/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PRESS                             </a:t>
            </a:r>
            <a:r>
              <a:rPr lang="en-US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b="1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SPEAK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kern="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P                           . S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kern="10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R                           . P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kern="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E                           . E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kern="10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S                           . A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kern="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S</a:t>
            </a:r>
            <a:r>
              <a:rPr lang="en-US" sz="3600" kern="10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</a:t>
            </a:r>
            <a:r>
              <a:rPr lang="en-US" sz="3600" kern="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K </a:t>
            </a:r>
            <a:endParaRPr lang="en-US" sz="3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2ED89BE-D2D6-4DB6-8A8E-73C6F919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908720"/>
            <a:ext cx="10972800" cy="854968"/>
          </a:xfrm>
        </p:spPr>
        <p:txBody>
          <a:bodyPr/>
          <a:lstStyle/>
          <a:p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57</a:t>
            </a:r>
            <a:b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director of music. To the tune of “Do Not Destroy.” Of David. A 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miktam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b="1" i="0" u="none" strike="noStrike" baseline="30000" dirty="0">
                <a:solidFill>
                  <a:srgbClr val="95200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See footnote b"/>
              </a:rPr>
              <a:t>b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When he had fled from Saul into the cave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EC675EC-AE71-4040-8553-1B885786C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844824"/>
            <a:ext cx="5384800" cy="4525963"/>
          </a:xfrm>
        </p:spPr>
        <p:txBody>
          <a:bodyPr/>
          <a:lstStyle/>
          <a:p>
            <a:pPr marL="0" indent="0" algn="l">
              <a:buNone/>
            </a:pPr>
            <a:endParaRPr lang="en-US" sz="1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mercy on me, my God, have mercy on me,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for in you I take refuge.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take refuge in the shadow of your wings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until the disaster has passed.</a:t>
            </a:r>
          </a:p>
          <a:p>
            <a:pPr marL="0" indent="0" algn="l">
              <a:buNone/>
            </a:pPr>
            <a:r>
              <a:rPr lang="en-US" sz="1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cry out to God Most High,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God, who vindicates me.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sends from heaven and saves me,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rebuking those who hotly pursue me—</a:t>
            </a:r>
            <a:r>
              <a:rPr lang="en-US" sz="1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b="0" i="0" baseline="3000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See footnote c"/>
              </a:rPr>
              <a:t>c</a:t>
            </a:r>
            <a:r>
              <a:rPr lang="en-US" sz="1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God sends forth his love and his faithfulness.</a:t>
            </a:r>
          </a:p>
          <a:p>
            <a:pPr marL="0" indent="0" algn="l">
              <a:buNone/>
            </a:pPr>
            <a:r>
              <a:rPr lang="en-US" sz="1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in the midst of lions;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am forced to dwell among ravenous beasts—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 whose teeth are spears and arrows,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whose tongues are sharp swords.</a:t>
            </a:r>
          </a:p>
          <a:p>
            <a:pPr marL="0" indent="0" algn="l">
              <a:buNone/>
            </a:pPr>
            <a:r>
              <a:rPr lang="en-US" sz="1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exalted, O God, above the heavens;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let your glory be over all the earth.</a:t>
            </a:r>
          </a:p>
          <a:p>
            <a:pPr marL="0" indent="0" algn="l">
              <a:buNone/>
            </a:pPr>
            <a:r>
              <a:rPr lang="en-US" sz="1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spread a net for my feet—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was bowed down in distress.</a:t>
            </a:r>
          </a:p>
          <a:p>
            <a:endParaRPr 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C3B31E9-C69D-40C3-B22E-2D089478C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060848"/>
            <a:ext cx="53848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heart, O God, is steadfast,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heart is steadfast;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will sing and make music.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Awake, my soul!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Awake, harp and lyre!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will awaken the dawn.</a:t>
            </a:r>
          </a:p>
          <a:p>
            <a:pPr marL="0" indent="0" algn="l">
              <a:buNone/>
            </a:pPr>
            <a:r>
              <a:rPr lang="en-US" sz="1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praise you, Lord, among the nations;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will sing of you among the peoples.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great is your love, reaching to the heavens;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your faithfulness reaches to the skies.</a:t>
            </a:r>
          </a:p>
          <a:p>
            <a:pPr marL="0" indent="0" algn="l">
              <a:buNone/>
            </a:pPr>
            <a:r>
              <a:rPr lang="en-US" sz="1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exalted, O God, above the heavens;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let your glory be over all the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9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E542EFD9-66DC-49AB-BF1B-20DC0AC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Adullam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(1 Sam 22:1-2)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76D1489-0D53-4308-82FB-4DFAEAA5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" y="1842293"/>
            <a:ext cx="3119437" cy="28257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B8C5504-5469-4D4D-81B8-E56A46344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447924"/>
            <a:ext cx="3276602" cy="29432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56312B6-B7B8-4A9E-BD6F-A3BC5584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3114675"/>
            <a:ext cx="3143250" cy="31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266-0A27-4DC9-9579-AE1983D99097}"/>
              </a:ext>
            </a:extLst>
          </p:cNvPr>
          <p:cNvSpPr txBox="1"/>
          <p:nvPr/>
        </p:nvSpPr>
        <p:spPr>
          <a:xfrm>
            <a:off x="695400" y="2028616"/>
            <a:ext cx="1080120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Psalms</a:t>
            </a:r>
            <a:r>
              <a:rPr kumimoji="1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57:5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Be exalted, O God, above the heavens; let your glory be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221907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5A0FD-D54B-484A-AF40-48858B35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-171400"/>
            <a:ext cx="9878888" cy="1143000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30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84C824-4B61-497A-A189-A0F2B34C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836712"/>
            <a:ext cx="10972800" cy="4525433"/>
          </a:xfrm>
        </p:spPr>
        <p:txBody>
          <a:bodyPr/>
          <a:lstStyle/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 Gratitude for salvation</a:t>
            </a:r>
            <a:endParaRPr lang="en-US" sz="1800" u="sng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30:1, I will extol Thee, O Lord; for Thou hast lifted me up, and hast not made my foes to rejoice over me. 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30:3 O Lord, Thou hast brought up my soul from the grave: Thou hast kept me alive, that I should not go down to the pit. Do we have this sense of salvation when we worship? 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2) Gratitude for Healing</a:t>
            </a:r>
            <a:endParaRPr lang="en-US" sz="1800" u="sng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30:2,5, O Lord my God, I cried unto Thee, and Thou hast healed me. 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30:</a:t>
            </a: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5, For His anger lasts but a moment; in His favor is life: weeping may endure for a night, but joy cometh in the morning. When we suffer, we think that we are being disciplined and beaten by God. 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Heb. 12:5-13. Do not be discouraged when you are disciplined. Even earthly fathers discipline their children. It is not punishment for the sake of punishment. 12:10, it is to benefit from discipline. 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3) Petition for continued grace</a:t>
            </a:r>
            <a:endParaRPr lang="en-US" sz="1800" u="sng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30:10, Hear, O Lord, and have mercy upon me: Lord, be Thou my helper.</a:t>
            </a:r>
            <a:endParaRPr 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4) Pledge of devotion</a:t>
            </a:r>
            <a:endParaRPr lang="en-US" sz="1800" u="sng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30:11-12, Thou hast turned for me my mourning into dancing: Thou hast put off my sackcloth, and girded me with gladness. To the end that my glory may sing praise to Thee, and not be silent. O Lord my God, I will give thanks unto Thee forever.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8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F22FC1-96F2-43BB-A39A-595EA217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670976" cy="1143000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Isaiah 6:1-8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BC9E1AD-CFE8-47B4-842F-EA740A258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1" y="1418167"/>
          <a:ext cx="11175030" cy="4747137"/>
        </p:xfrm>
        <a:graphic>
          <a:graphicData uri="http://schemas.openxmlformats.org/drawingml/2006/table">
            <a:tbl>
              <a:tblPr/>
              <a:tblGrid>
                <a:gridCol w="3725010">
                  <a:extLst>
                    <a:ext uri="{9D8B030D-6E8A-4147-A177-3AD203B41FA5}">
                      <a16:colId xmlns:a16="http://schemas.microsoft.com/office/drawing/2014/main" val="3586533926"/>
                    </a:ext>
                  </a:extLst>
                </a:gridCol>
                <a:gridCol w="3725010">
                  <a:extLst>
                    <a:ext uri="{9D8B030D-6E8A-4147-A177-3AD203B41FA5}">
                      <a16:colId xmlns:a16="http://schemas.microsoft.com/office/drawing/2014/main" val="1905617448"/>
                    </a:ext>
                  </a:extLst>
                </a:gridCol>
                <a:gridCol w="3725010">
                  <a:extLst>
                    <a:ext uri="{9D8B030D-6E8A-4147-A177-3AD203B41FA5}">
                      <a16:colId xmlns:a16="http://schemas.microsoft.com/office/drawing/2014/main" val="3995656985"/>
                    </a:ext>
                  </a:extLst>
                </a:gridCol>
              </a:tblGrid>
              <a:tr h="68206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Holy Expectancy (Come)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Holy Presence (Presence)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Holy Obedience (Go)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82998"/>
                  </a:ext>
                </a:extLst>
              </a:tr>
              <a:tr h="18280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Preparation of prayer and aspiration from heart in gathering as a body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o-KR" alt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Encounter with God by listening the word and praising and offering in the Holy Spirit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o-KR" alt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Being sent to the world to serve(preach, teach and heal)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o-KR" alt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3461"/>
                  </a:ext>
                </a:extLst>
              </a:tr>
              <a:tr h="3606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Isaiah 6:1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Isaiah 6:1-7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Isaiah 6:8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68009"/>
                  </a:ext>
                </a:extLst>
              </a:tr>
              <a:tr h="187640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Preparation to Worship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Bow down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Praise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Listening the word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Offering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Forgiveness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Sending to the World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8266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19F9739-6068-4480-9F67-D9DEBEC9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Let’s look at the worship shown in Isaiah 6:1-8.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8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728F53-EDDE-4E3C-852C-F2E33F1D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Ministries of the Shepherd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07C36F64-5BD2-44D5-B842-01CA5B39C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71053"/>
              </p:ext>
            </p:extLst>
          </p:nvPr>
        </p:nvGraphicFramePr>
        <p:xfrm>
          <a:off x="623392" y="1628800"/>
          <a:ext cx="10959008" cy="4187200"/>
        </p:xfrm>
        <a:graphic>
          <a:graphicData uri="http://schemas.openxmlformats.org/drawingml/2006/table">
            <a:tbl>
              <a:tblPr/>
              <a:tblGrid>
                <a:gridCol w="2180768">
                  <a:extLst>
                    <a:ext uri="{9D8B030D-6E8A-4147-A177-3AD203B41FA5}">
                      <a16:colId xmlns:a16="http://schemas.microsoft.com/office/drawing/2014/main" val="229425698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2835278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6740096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750603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24112367"/>
                    </a:ext>
                  </a:extLst>
                </a:gridCol>
              </a:tblGrid>
              <a:tr h="792088"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                                   </a:t>
                      </a:r>
                      <a:r>
                        <a:rPr lang="en-US" sz="32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Psalm 23:1-6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25406"/>
                  </a:ext>
                </a:extLst>
              </a:tr>
              <a:tr h="70934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Provider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Leader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Protector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Nurturer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Worshipper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08044"/>
                  </a:ext>
                </a:extLst>
              </a:tr>
              <a:tr h="70934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23:2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23:3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23:4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23:5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23:6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04449"/>
                  </a:ext>
                </a:extLst>
              </a:tr>
              <a:tr h="19764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Lie down in green pasture, water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John 10:10, He goes on ahead of them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Staff and Rod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In the presence of enemy, overflows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In the house of the Lord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947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7E79C82-220B-4D2D-B904-1631DE48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1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12E0DA5-2E37-4D46-A423-6C982608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9" y="2848545"/>
            <a:ext cx="5386917" cy="639763"/>
          </a:xfrm>
        </p:spPr>
        <p:txBody>
          <a:bodyPr/>
          <a:lstStyle/>
          <a:p>
            <a:r>
              <a:rPr lang="en-US" dirty="0"/>
              <a:t>Philip Keller, Psalm 23 in the light of the Shepherd and Sheep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3162F9E-D031-4E60-89D8-15BE4A7D3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345" y="3242963"/>
            <a:ext cx="5389033" cy="186037"/>
          </a:xfrm>
        </p:spPr>
        <p:txBody>
          <a:bodyPr/>
          <a:lstStyle/>
          <a:p>
            <a:r>
              <a:rPr lang="en-US" dirty="0"/>
              <a:t>How can get the water in the wilderness?</a:t>
            </a:r>
          </a:p>
        </p:txBody>
      </p:sp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09D8F8DE-303B-4E98-A59A-28B20A9BF45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7470940"/>
              </p:ext>
            </p:extLst>
          </p:nvPr>
        </p:nvGraphicFramePr>
        <p:xfrm>
          <a:off x="6218865" y="3429000"/>
          <a:ext cx="5327904" cy="3219507"/>
        </p:xfrm>
        <a:graphic>
          <a:graphicData uri="http://schemas.openxmlformats.org/drawingml/2006/table">
            <a:tbl>
              <a:tblPr/>
              <a:tblGrid>
                <a:gridCol w="841502">
                  <a:extLst>
                    <a:ext uri="{9D8B030D-6E8A-4147-A177-3AD203B41FA5}">
                      <a16:colId xmlns:a16="http://schemas.microsoft.com/office/drawing/2014/main" val="536026550"/>
                    </a:ext>
                  </a:extLst>
                </a:gridCol>
                <a:gridCol w="3428121">
                  <a:extLst>
                    <a:ext uri="{9D8B030D-6E8A-4147-A177-3AD203B41FA5}">
                      <a16:colId xmlns:a16="http://schemas.microsoft.com/office/drawing/2014/main" val="3863401040"/>
                    </a:ext>
                  </a:extLst>
                </a:gridCol>
                <a:gridCol w="1058281">
                  <a:extLst>
                    <a:ext uri="{9D8B030D-6E8A-4147-A177-3AD203B41FA5}">
                      <a16:colId xmlns:a16="http://schemas.microsoft.com/office/drawing/2014/main" val="2149963289"/>
                    </a:ext>
                  </a:extLst>
                </a:gridCol>
              </a:tblGrid>
              <a:tr h="8686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Dew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Dew at dawn everyday. Around 500 mm a year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306118"/>
                  </a:ext>
                </a:extLst>
              </a:tr>
              <a:tr h="8686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Rain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Rain from heaven in rainy season regularly. from November to February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415490"/>
                  </a:ext>
                </a:extLst>
              </a:tr>
              <a:tr h="6134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Cistern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Well dug from the earth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6974"/>
                  </a:ext>
                </a:extLst>
              </a:tr>
              <a:tr h="8686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Natural spring welling up all the time like </a:t>
                      </a:r>
                      <a:r>
                        <a:rPr 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Engedi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437265"/>
                  </a:ext>
                </a:extLst>
              </a:tr>
            </a:tbl>
          </a:graphicData>
        </a:graphic>
      </p:graphicFrame>
      <p:graphicFrame>
        <p:nvGraphicFramePr>
          <p:cNvPr id="12" name="내용 개체 틀 11">
            <a:extLst>
              <a:ext uri="{FF2B5EF4-FFF2-40B4-BE49-F238E27FC236}">
                <a16:creationId xmlns:a16="http://schemas.microsoft.com/office/drawing/2014/main" id="{8AD6657A-A4BD-4DF7-A78C-E216039232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7727665"/>
              </p:ext>
            </p:extLst>
          </p:nvPr>
        </p:nvGraphicFramePr>
        <p:xfrm>
          <a:off x="691899" y="3434080"/>
          <a:ext cx="5138039" cy="3219508"/>
        </p:xfrm>
        <a:graphic>
          <a:graphicData uri="http://schemas.openxmlformats.org/drawingml/2006/table">
            <a:tbl>
              <a:tblPr/>
              <a:tblGrid>
                <a:gridCol w="898157">
                  <a:extLst>
                    <a:ext uri="{9D8B030D-6E8A-4147-A177-3AD203B41FA5}">
                      <a16:colId xmlns:a16="http://schemas.microsoft.com/office/drawing/2014/main" val="2557325407"/>
                    </a:ext>
                  </a:extLst>
                </a:gridCol>
                <a:gridCol w="1265584">
                  <a:extLst>
                    <a:ext uri="{9D8B030D-6E8A-4147-A177-3AD203B41FA5}">
                      <a16:colId xmlns:a16="http://schemas.microsoft.com/office/drawing/2014/main" val="284885308"/>
                    </a:ext>
                  </a:extLst>
                </a:gridCol>
                <a:gridCol w="2974298">
                  <a:extLst>
                    <a:ext uri="{9D8B030D-6E8A-4147-A177-3AD203B41FA5}">
                      <a16:colId xmlns:a16="http://schemas.microsoft.com/office/drawing/2014/main" val="3588018073"/>
                    </a:ext>
                  </a:extLst>
                </a:gridCol>
              </a:tblGrid>
              <a:tr h="804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Fear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emotional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996156"/>
                  </a:ext>
                </a:extLst>
              </a:tr>
              <a:tr h="804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relational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879901"/>
                  </a:ext>
                </a:extLst>
              </a:tr>
              <a:tr h="804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Insect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spiritual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502883"/>
                  </a:ext>
                </a:extLst>
              </a:tr>
              <a:tr h="804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Hunger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existential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61695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70D584B8-739E-47FA-985F-4EFD8C59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Philip Keller, Psalm 23 in the light of the shepherd and the sheep)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 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1E1570A-D2E4-44BC-83CA-5AB0DDE74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How do you get water in the wilderness?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 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59081FC-3B20-4370-B96D-9D137C82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" y="275218"/>
            <a:ext cx="4426548" cy="218826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5E8224D-D512-4C99-8412-746EF121C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89" y="304636"/>
            <a:ext cx="4680520" cy="22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0CB1490-063D-452F-8137-2F132E30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9392"/>
            <a:ext cx="10972800" cy="1143000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Summary and Application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E496828-EB48-483D-A2B5-9663CCCBB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32915"/>
              </p:ext>
            </p:extLst>
          </p:nvPr>
        </p:nvGraphicFramePr>
        <p:xfrm>
          <a:off x="119336" y="1061814"/>
          <a:ext cx="11663150" cy="5625752"/>
        </p:xfrm>
        <a:graphic>
          <a:graphicData uri="http://schemas.openxmlformats.org/drawingml/2006/table">
            <a:tbl>
              <a:tblPr/>
              <a:tblGrid>
                <a:gridCol w="1999460">
                  <a:extLst>
                    <a:ext uri="{9D8B030D-6E8A-4147-A177-3AD203B41FA5}">
                      <a16:colId xmlns:a16="http://schemas.microsoft.com/office/drawing/2014/main" val="2109679253"/>
                    </a:ext>
                  </a:extLst>
                </a:gridCol>
                <a:gridCol w="5775973">
                  <a:extLst>
                    <a:ext uri="{9D8B030D-6E8A-4147-A177-3AD203B41FA5}">
                      <a16:colId xmlns:a16="http://schemas.microsoft.com/office/drawing/2014/main" val="1109121765"/>
                    </a:ext>
                  </a:extLst>
                </a:gridCol>
                <a:gridCol w="3887717">
                  <a:extLst>
                    <a:ext uri="{9D8B030D-6E8A-4147-A177-3AD203B41FA5}">
                      <a16:colId xmlns:a16="http://schemas.microsoft.com/office/drawing/2014/main" val="294539132"/>
                    </a:ext>
                  </a:extLst>
                </a:gridCol>
              </a:tblGrid>
              <a:tr h="17063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Summary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David’s Life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David’s flight from Saul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David’s Psalm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9253"/>
                  </a:ext>
                </a:extLst>
              </a:tr>
              <a:tr h="34700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Application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52</a:t>
                      </a: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</a:t>
                      </a:r>
                      <a:r>
                        <a:rPr lang="fr-FR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</a:t>
                      </a:r>
                      <a:endParaRPr lang="fr-FR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63 </a:t>
                      </a:r>
                      <a:endParaRPr lang="fr-FR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30</a:t>
                      </a:r>
                      <a:endParaRPr lang="fr-FR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23</a:t>
                      </a:r>
                      <a:endParaRPr lang="fr-FR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3845"/>
                  </a:ext>
                </a:extLst>
              </a:tr>
              <a:tr h="4492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Reflection </a:t>
                      </a:r>
                      <a:endParaRPr lang="en-US" sz="24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7573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1C5E351-EFBC-41BD-9750-A24DE6B2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27" y="26013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7E1E4-F886-4E1E-9BF9-58504004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6566520" cy="114300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David’s Life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57584B86-DF5B-4D9D-9358-B0BBD4E7D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590702"/>
              </p:ext>
            </p:extLst>
          </p:nvPr>
        </p:nvGraphicFramePr>
        <p:xfrm>
          <a:off x="479376" y="1268761"/>
          <a:ext cx="7632848" cy="5513382"/>
        </p:xfrm>
        <a:graphic>
          <a:graphicData uri="http://schemas.openxmlformats.org/drawingml/2006/table">
            <a:tbl>
              <a:tblPr/>
              <a:tblGrid>
                <a:gridCol w="1032887">
                  <a:extLst>
                    <a:ext uri="{9D8B030D-6E8A-4147-A177-3AD203B41FA5}">
                      <a16:colId xmlns:a16="http://schemas.microsoft.com/office/drawing/2014/main" val="2693049937"/>
                    </a:ext>
                  </a:extLst>
                </a:gridCol>
                <a:gridCol w="1032887">
                  <a:extLst>
                    <a:ext uri="{9D8B030D-6E8A-4147-A177-3AD203B41FA5}">
                      <a16:colId xmlns:a16="http://schemas.microsoft.com/office/drawing/2014/main" val="3677162940"/>
                    </a:ext>
                  </a:extLst>
                </a:gridCol>
                <a:gridCol w="3813331">
                  <a:extLst>
                    <a:ext uri="{9D8B030D-6E8A-4147-A177-3AD203B41FA5}">
                      <a16:colId xmlns:a16="http://schemas.microsoft.com/office/drawing/2014/main" val="1745190500"/>
                    </a:ext>
                  </a:extLst>
                </a:gridCol>
                <a:gridCol w="1753743">
                  <a:extLst>
                    <a:ext uri="{9D8B030D-6E8A-4147-A177-3AD203B41FA5}">
                      <a16:colId xmlns:a16="http://schemas.microsoft.com/office/drawing/2014/main" val="4286629375"/>
                    </a:ext>
                  </a:extLst>
                </a:gridCol>
              </a:tblGrid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Date 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Age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Event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Bible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97050"/>
                  </a:ext>
                </a:extLst>
              </a:tr>
              <a:tr h="5182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1040 B.C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born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5:4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65252"/>
                  </a:ext>
                </a:extLst>
              </a:tr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15-17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and Goliath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20486"/>
                  </a:ext>
                </a:extLst>
              </a:tr>
              <a:tr h="5182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1012 B.C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17-30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is a fugitive from Saul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45372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1010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becomes a king in Hebron 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5:4-5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26427"/>
                  </a:ext>
                </a:extLst>
              </a:tr>
              <a:tr h="5182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1007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becomes a king over all Israel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5:4-5</a:t>
                      </a: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97689"/>
                  </a:ext>
                </a:extLst>
              </a:tr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47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sins with Bathsheba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34528"/>
                  </a:ext>
                </a:extLst>
              </a:tr>
              <a:tr h="5182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47-52 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Absalom kills Amnon and flees to Geshur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13:38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281185"/>
                  </a:ext>
                </a:extLst>
              </a:tr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62 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Absalom killed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26069"/>
                  </a:ext>
                </a:extLst>
              </a:tr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62-63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Sheba’s rebellion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614895"/>
                  </a:ext>
                </a:extLst>
              </a:tr>
              <a:tr h="5182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65-67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becomes exhausted in Philistine battle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21:15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446102"/>
                  </a:ext>
                </a:extLst>
              </a:tr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970 B.C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70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dies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5:4-5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54476"/>
                  </a:ext>
                </a:extLst>
              </a:tr>
              <a:tr h="352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9895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CCF9E11-C744-4EC6-89FC-5E67F2C5F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DF1027-89BE-43EF-8BE0-389497E8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988840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4CDD3E-46D4-4250-BA72-63E8A662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80194"/>
            <a:ext cx="10972800" cy="114300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David’s Flight from Saul</a:t>
            </a:r>
          </a:p>
        </p:txBody>
      </p:sp>
      <p:pic>
        <p:nvPicPr>
          <p:cNvPr id="4" name="Picture 0">
            <a:extLst>
              <a:ext uri="{FF2B5EF4-FFF2-40B4-BE49-F238E27FC236}">
                <a16:creationId xmlns:a16="http://schemas.microsoft.com/office/drawing/2014/main" id="{0291C486-2C94-4D10-9372-D69E6AFBD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268760"/>
            <a:ext cx="10972800" cy="547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516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EACC2-489D-4788-8475-D73CB31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Judean Desert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5892261-B52D-4A85-B7C0-A8ADF4013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32" y="1607210"/>
            <a:ext cx="5338464" cy="184785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9537A5-A545-4864-8AB2-F7A095B5C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81150"/>
            <a:ext cx="2534072" cy="18478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2A15063-6436-4442-8B6E-B873F54B5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6737"/>
            <a:ext cx="3285386" cy="202810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F0FE999-718C-4F5B-8950-E40766B07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221088"/>
            <a:ext cx="3672408" cy="20281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8D9FC1-62EA-4CC5-B02A-B7586A96A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196801"/>
            <a:ext cx="3050566" cy="202810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B0B799F-5161-4222-9E0B-A2E3A6CA2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1581150"/>
            <a:ext cx="2618517" cy="1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4F77C9-2B55-4701-BE54-4D3DE57E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5167"/>
            <a:ext cx="11463064" cy="1143000"/>
          </a:xfrm>
        </p:spPr>
        <p:txBody>
          <a:bodyPr/>
          <a:lstStyle/>
          <a:p>
            <a:r>
              <a:rPr lang="en-US" sz="4000" dirty="0">
                <a:latin typeface="Algerian" panose="04020705040A02060702" pitchFamily="82" charset="0"/>
              </a:rPr>
              <a:t>David and Psalms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257EBF8-94AC-4820-9011-E1E691CFD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48362"/>
              </p:ext>
            </p:extLst>
          </p:nvPr>
        </p:nvGraphicFramePr>
        <p:xfrm>
          <a:off x="1271464" y="1196752"/>
          <a:ext cx="9505056" cy="5763668"/>
        </p:xfrm>
        <a:graphic>
          <a:graphicData uri="http://schemas.openxmlformats.org/drawingml/2006/table">
            <a:tbl>
              <a:tblPr/>
              <a:tblGrid>
                <a:gridCol w="718268">
                  <a:extLst>
                    <a:ext uri="{9D8B030D-6E8A-4147-A177-3AD203B41FA5}">
                      <a16:colId xmlns:a16="http://schemas.microsoft.com/office/drawing/2014/main" val="965531660"/>
                    </a:ext>
                  </a:extLst>
                </a:gridCol>
                <a:gridCol w="1021249">
                  <a:extLst>
                    <a:ext uri="{9D8B030D-6E8A-4147-A177-3AD203B41FA5}">
                      <a16:colId xmlns:a16="http://schemas.microsoft.com/office/drawing/2014/main" val="2007199853"/>
                    </a:ext>
                  </a:extLst>
                </a:gridCol>
                <a:gridCol w="4780480">
                  <a:extLst>
                    <a:ext uri="{9D8B030D-6E8A-4147-A177-3AD203B41FA5}">
                      <a16:colId xmlns:a16="http://schemas.microsoft.com/office/drawing/2014/main" val="1427544766"/>
                    </a:ext>
                  </a:extLst>
                </a:gridCol>
                <a:gridCol w="2985059">
                  <a:extLst>
                    <a:ext uri="{9D8B030D-6E8A-4147-A177-3AD203B41FA5}">
                      <a16:colId xmlns:a16="http://schemas.microsoft.com/office/drawing/2014/main" val="1921598195"/>
                    </a:ext>
                  </a:extLst>
                </a:gridCol>
              </a:tblGrid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 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Psalm 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Contents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Bible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696920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59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Saul sends men to kill him 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19:11-18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027424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56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The Philistines seize David in Gath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21:10-12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338879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delivered from king Achish of Gath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21:13-15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525526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142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flees from Saul into a cave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22:1-2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906594"/>
                  </a:ext>
                </a:extLst>
              </a:tr>
              <a:tr h="6256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52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Doeg</a:t>
                      </a: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the Edomites tell Saul that David went to the priests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22:7-18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99191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in the Judean Desert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22:5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80306"/>
                  </a:ext>
                </a:extLst>
              </a:tr>
              <a:tr h="33246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54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800" kern="100" spc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Ziphites</a:t>
                      </a: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tell Saul that David is hiding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23:19-29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1573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57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flees from Saul into a cave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Sam 24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18416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60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David’s victory over Transjordan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8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45350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51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repents when Nathan comes to him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12:7, 9-14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834096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flees from Absalom 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 Sam 15:13-23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299340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The Words of Cush, a </a:t>
                      </a:r>
                      <a:r>
                        <a:rPr lang="en-US" sz="1800" kern="100" spc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Benjaminites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16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686660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 delievered from Saul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22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711627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David’s dedication of the Temple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Sam 5:4-12</a:t>
                      </a: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13846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David’s praise the Lord as a shepherd</a:t>
                      </a:r>
                      <a:endParaRPr lang="en-US" sz="1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278921"/>
                  </a:ext>
                </a:extLst>
              </a:tr>
              <a:tr h="320372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8603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196E89-1581-480A-A1B3-E7FB243A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8FBA47-50CE-4C4E-A393-A2BB961B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598968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Psalm 52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4A52A-100A-41CB-A42F-48860144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66283"/>
            <a:ext cx="11521280" cy="452543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director of music. A maskil of David. When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Doeg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Edomite had gone to Saul and told him: “David has gone to the house of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Ahimelek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Why do you boast of evil, you mighty hero? Why do you boast all day long, you who are a disgrace in the eyes of God?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You who practice deceit, your tongue plots destruction; it is like a sharpened razor.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You love evil rather than good, falsehood rather than speaking the truth.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You love every harmful word, you deceitful tongue!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5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Surely God will bring you down to everlasting ruin: He will snatch you up and pluck you from your tent; he will uproot you from the land of the living.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6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righteous will see and fear; they will laugh at you, saying,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7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“Here now is the man who did not make God his stronghold but trusted in his great wealth and grew strong by destroying others!”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8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But I am like an olive tree flourishing in the house of God; I trust in God’s unfailing love for ever and ever.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9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 what you have done I will always praise you in the presence of your faithful people. And I will hope in your name, for your name is good.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751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1387FE-5EB5-4536-B34E-FCD6C614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692696"/>
            <a:ext cx="6732833" cy="39258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52:8,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 am like an olive tree flourishing in the house of God; I trust in God’s unfailing love for ever and ev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er.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1:3, That person is like a tree planted by streams of water, which yields its fruit in season and whose leaf does not wither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whatever they do prospers.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DE3126-6F1D-4589-BFBA-991B878C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692696"/>
            <a:ext cx="4126670" cy="26642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01128B-8F09-4660-BD07-17719FD9E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658917"/>
            <a:ext cx="3168352" cy="24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6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2A2E3F-1132-4D9B-9AF6-C8FFC14A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531440"/>
            <a:ext cx="9806880" cy="1949607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34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38774E-3FF3-477C-8428-76A7FCBC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692696"/>
            <a:ext cx="11665296" cy="4525433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David. When he pretended to be insane before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Abimelek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who drove him away, and he left.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 will extol the LORD at all times; his praise will always be on my lips.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 will glory in the LORD; let the afflicted hear and rejoice.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Glorify the LORD with me; let us exalt his name together.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 sought the LORD, and he answered me; he delivered me from all my fears.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Those who look to him are radiant; their faces are never covered with shame.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This poor man called, and the LORD heard him; he saved him out of all his troubles.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7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angel of the LORD encamps around those who fear him, and he delivers them.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8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Taste and see that the LORD is good; blessed is the one who takes refuge in him.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9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Fear the LORD, you his holy people, for those who fear him lack nothing.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563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10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lions may grow weak and hungry, but those who seek the LORD lack no good thing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3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B22A3-5747-4C7B-8947-01758B25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382944" cy="1143000"/>
          </a:xfrm>
        </p:spPr>
        <p:txBody>
          <a:bodyPr/>
          <a:lstStyle/>
          <a:p>
            <a:r>
              <a:rPr lang="en-US" sz="4000" b="1" u="sng" dirty="0"/>
              <a:t>What have I learned from this?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BC768E9-2BE3-4C2E-B2DA-B5ECC5814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915176"/>
            <a:ext cx="3528392" cy="3561493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B2EB0FF-5FD2-4CD9-921B-7D6FC9C21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915176"/>
            <a:ext cx="36004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68981</TotalTime>
  <Words>2003</Words>
  <Application>Microsoft Office PowerPoint</Application>
  <PresentationFormat>와이드스크린</PresentationFormat>
  <Paragraphs>249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ui-sans-serif</vt:lpstr>
      <vt:lpstr>굴림</vt:lpstr>
      <vt:lpstr>맑은 고딕</vt:lpstr>
      <vt:lpstr>함초롬바탕</vt:lpstr>
      <vt:lpstr>Algerian</vt:lpstr>
      <vt:lpstr>Arial</vt:lpstr>
      <vt:lpstr>Calibri</vt:lpstr>
      <vt:lpstr>Office Theme</vt:lpstr>
      <vt:lpstr>PowerPoint 프레젠테이션</vt:lpstr>
      <vt:lpstr>David’s Life</vt:lpstr>
      <vt:lpstr>David’s Flight from Saul</vt:lpstr>
      <vt:lpstr>Judean Desert</vt:lpstr>
      <vt:lpstr>David and Psalms</vt:lpstr>
      <vt:lpstr>Psalm 52</vt:lpstr>
      <vt:lpstr>PowerPoint 프레젠테이션</vt:lpstr>
      <vt:lpstr>Psalm 34</vt:lpstr>
      <vt:lpstr>What have I learned from this?</vt:lpstr>
      <vt:lpstr>Psalm 63</vt:lpstr>
      <vt:lpstr>3) Finding a way to get closer to God Ps 63:6, When I remember Thee upon my bed, and meditate on Thee in the night watches. </vt:lpstr>
      <vt:lpstr>Psalm 57 For the director of music. To the tune of “Do Not Destroy.” Of David. A miktam.[b] When he had fled from Saul into the cave. </vt:lpstr>
      <vt:lpstr>Adullam (1 Sam 22:1-2)</vt:lpstr>
      <vt:lpstr>PowerPoint 프레젠테이션</vt:lpstr>
      <vt:lpstr>Psalm 30</vt:lpstr>
      <vt:lpstr>Isaiah 6:1-8</vt:lpstr>
      <vt:lpstr>Ministries of the Shepherd</vt:lpstr>
      <vt:lpstr>PowerPoint 프레젠테이션</vt:lpstr>
      <vt:lpstr>Summary and Application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이윤재목사</cp:lastModifiedBy>
  <cp:revision>6170</cp:revision>
  <cp:lastPrinted>2024-09-02T05:18:28Z</cp:lastPrinted>
  <dcterms:created xsi:type="dcterms:W3CDTF">2002-03-29T13:11:19Z</dcterms:created>
  <dcterms:modified xsi:type="dcterms:W3CDTF">2025-07-15T04:18:05Z</dcterms:modified>
</cp:coreProperties>
</file>